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handoutMasterIdLst>
    <p:handoutMasterId r:id="rId22"/>
  </p:handoutMasterIdLst>
  <p:sldIdLst>
    <p:sldId id="870" r:id="rId2"/>
    <p:sldId id="876" r:id="rId3"/>
    <p:sldId id="262" r:id="rId4"/>
    <p:sldId id="877" r:id="rId5"/>
    <p:sldId id="885" r:id="rId6"/>
    <p:sldId id="878" r:id="rId7"/>
    <p:sldId id="879" r:id="rId8"/>
    <p:sldId id="880" r:id="rId9"/>
    <p:sldId id="883" r:id="rId10"/>
    <p:sldId id="881" r:id="rId11"/>
    <p:sldId id="884" r:id="rId12"/>
    <p:sldId id="887" r:id="rId13"/>
    <p:sldId id="888" r:id="rId14"/>
    <p:sldId id="889" r:id="rId15"/>
    <p:sldId id="892" r:id="rId16"/>
    <p:sldId id="891" r:id="rId17"/>
    <p:sldId id="894" r:id="rId18"/>
    <p:sldId id="893" r:id="rId19"/>
    <p:sldId id="8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876"/>
            <p14:sldId id="262"/>
            <p14:sldId id="877"/>
            <p14:sldId id="885"/>
            <p14:sldId id="878"/>
            <p14:sldId id="879"/>
            <p14:sldId id="880"/>
            <p14:sldId id="883"/>
            <p14:sldId id="881"/>
            <p14:sldId id="884"/>
            <p14:sldId id="887"/>
            <p14:sldId id="888"/>
            <p14:sldId id="889"/>
            <p14:sldId id="892"/>
            <p14:sldId id="891"/>
            <p14:sldId id="894"/>
            <p14:sldId id="893"/>
            <p14:sldId id="8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60" autoAdjust="0"/>
    <p:restoredTop sz="82676" autoAdjust="0"/>
  </p:normalViewPr>
  <p:slideViewPr>
    <p:cSldViewPr snapToGrid="0">
      <p:cViewPr varScale="1">
        <p:scale>
          <a:sx n="101" d="100"/>
          <a:sy n="101" d="100"/>
        </p:scale>
        <p:origin x="624" y="18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CBE0A8-F3DB-4702-8416-A8832AA35846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AEF8F8-6D01-44EB-A867-6BD308D4A98F}">
      <dgm:prSet/>
      <dgm:spPr/>
      <dgm:t>
        <a:bodyPr/>
        <a:lstStyle/>
        <a:p>
          <a:r>
            <a:rPr lang="en-US" dirty="0"/>
            <a:t>Geometry versus Conformer</a:t>
          </a:r>
        </a:p>
      </dgm:t>
    </dgm:pt>
    <dgm:pt modelId="{C93B97B9-35EA-431E-8B4C-271E7CC104D4}" type="parTrans" cxnId="{96D53BA0-EE1C-467C-AE52-92C3FFD075DF}">
      <dgm:prSet/>
      <dgm:spPr/>
      <dgm:t>
        <a:bodyPr/>
        <a:lstStyle/>
        <a:p>
          <a:endParaRPr lang="en-US"/>
        </a:p>
      </dgm:t>
    </dgm:pt>
    <dgm:pt modelId="{483D80CF-0CC5-49F6-874E-02E1F955BA17}" type="sibTrans" cxnId="{96D53BA0-EE1C-467C-AE52-92C3FFD075DF}">
      <dgm:prSet/>
      <dgm:spPr/>
      <dgm:t>
        <a:bodyPr/>
        <a:lstStyle/>
        <a:p>
          <a:endParaRPr lang="en-US"/>
        </a:p>
      </dgm:t>
    </dgm:pt>
    <dgm:pt modelId="{F22EBB75-AE2C-4787-A8E7-5A7FE1754645}">
      <dgm:prSet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Stochastic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versus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dirty="0"/>
            <a:t>Systematic</a:t>
          </a:r>
        </a:p>
      </dgm:t>
    </dgm:pt>
    <dgm:pt modelId="{89F21823-E82E-440C-8F88-B1346E5D3C47}" type="parTrans" cxnId="{92AE4E5F-3CCE-4B9B-91F9-3DDF62E97C89}">
      <dgm:prSet/>
      <dgm:spPr/>
      <dgm:t>
        <a:bodyPr/>
        <a:lstStyle/>
        <a:p>
          <a:endParaRPr lang="en-US"/>
        </a:p>
      </dgm:t>
    </dgm:pt>
    <dgm:pt modelId="{0EA5199C-6E56-4AC5-AD34-05AD867B3736}" type="sibTrans" cxnId="{92AE4E5F-3CCE-4B9B-91F9-3DDF62E97C89}">
      <dgm:prSet/>
      <dgm:spPr/>
      <dgm:t>
        <a:bodyPr/>
        <a:lstStyle/>
        <a:p>
          <a:endParaRPr lang="en-US"/>
        </a:p>
      </dgm:t>
    </dgm:pt>
    <dgm:pt modelId="{840FEC52-169C-4742-8B75-796DDA3553FE}" type="pres">
      <dgm:prSet presAssocID="{18CBE0A8-F3DB-4702-8416-A8832AA358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0E703A9-7CB7-E644-B38C-5C50585E4A9A}" type="pres">
      <dgm:prSet presAssocID="{E1AEF8F8-6D01-44EB-A867-6BD308D4A98F}" presName="hierRoot1" presStyleCnt="0"/>
      <dgm:spPr/>
    </dgm:pt>
    <dgm:pt modelId="{1D1FEE6E-CBA5-6940-B5F6-D6DD37075CEA}" type="pres">
      <dgm:prSet presAssocID="{E1AEF8F8-6D01-44EB-A867-6BD308D4A98F}" presName="composite" presStyleCnt="0"/>
      <dgm:spPr/>
    </dgm:pt>
    <dgm:pt modelId="{4B780F82-C8DD-7245-8619-FD4396B2772F}" type="pres">
      <dgm:prSet presAssocID="{E1AEF8F8-6D01-44EB-A867-6BD308D4A98F}" presName="background" presStyleLbl="node0" presStyleIdx="0" presStyleCnt="2"/>
      <dgm:spPr/>
    </dgm:pt>
    <dgm:pt modelId="{A7A0BF94-6167-8C4E-B51C-0C821D16119E}" type="pres">
      <dgm:prSet presAssocID="{E1AEF8F8-6D01-44EB-A867-6BD308D4A98F}" presName="text" presStyleLbl="fgAcc0" presStyleIdx="0" presStyleCnt="2">
        <dgm:presLayoutVars>
          <dgm:chPref val="3"/>
        </dgm:presLayoutVars>
      </dgm:prSet>
      <dgm:spPr/>
    </dgm:pt>
    <dgm:pt modelId="{23FE4B80-DEB7-8642-99B3-03B14FC097BD}" type="pres">
      <dgm:prSet presAssocID="{E1AEF8F8-6D01-44EB-A867-6BD308D4A98F}" presName="hierChild2" presStyleCnt="0"/>
      <dgm:spPr/>
    </dgm:pt>
    <dgm:pt modelId="{EBA1B19F-00B0-CC4D-BDCB-CB99EA714C33}" type="pres">
      <dgm:prSet presAssocID="{F22EBB75-AE2C-4787-A8E7-5A7FE1754645}" presName="hierRoot1" presStyleCnt="0"/>
      <dgm:spPr/>
    </dgm:pt>
    <dgm:pt modelId="{6799D04F-2C8E-7543-AA7A-612C6161B9A5}" type="pres">
      <dgm:prSet presAssocID="{F22EBB75-AE2C-4787-A8E7-5A7FE1754645}" presName="composite" presStyleCnt="0"/>
      <dgm:spPr/>
    </dgm:pt>
    <dgm:pt modelId="{92A52AA8-66D6-7846-BFBF-029DCFB59A02}" type="pres">
      <dgm:prSet presAssocID="{F22EBB75-AE2C-4787-A8E7-5A7FE1754645}" presName="background" presStyleLbl="node0" presStyleIdx="1" presStyleCnt="2"/>
      <dgm:spPr/>
    </dgm:pt>
    <dgm:pt modelId="{8C5954EC-81AF-6B48-A684-86E06CD89CA7}" type="pres">
      <dgm:prSet presAssocID="{F22EBB75-AE2C-4787-A8E7-5A7FE1754645}" presName="text" presStyleLbl="fgAcc0" presStyleIdx="1" presStyleCnt="2">
        <dgm:presLayoutVars>
          <dgm:chPref val="3"/>
        </dgm:presLayoutVars>
      </dgm:prSet>
      <dgm:spPr/>
    </dgm:pt>
    <dgm:pt modelId="{51DA46D0-9446-DB47-9FC6-A3CAA8AC39B9}" type="pres">
      <dgm:prSet presAssocID="{F22EBB75-AE2C-4787-A8E7-5A7FE1754645}" presName="hierChild2" presStyleCnt="0"/>
      <dgm:spPr/>
    </dgm:pt>
  </dgm:ptLst>
  <dgm:cxnLst>
    <dgm:cxn modelId="{531CC00B-3C1D-A144-8D1E-F7487FCB54DF}" type="presOf" srcId="{E1AEF8F8-6D01-44EB-A867-6BD308D4A98F}" destId="{A7A0BF94-6167-8C4E-B51C-0C821D16119E}" srcOrd="0" destOrd="0" presId="urn:microsoft.com/office/officeart/2005/8/layout/hierarchy1"/>
    <dgm:cxn modelId="{E9427D34-1F69-D646-937D-E5986BED60B3}" type="presOf" srcId="{18CBE0A8-F3DB-4702-8416-A8832AA35846}" destId="{840FEC52-169C-4742-8B75-796DDA3553FE}" srcOrd="0" destOrd="0" presId="urn:microsoft.com/office/officeart/2005/8/layout/hierarchy1"/>
    <dgm:cxn modelId="{F9F5B74F-08DB-0C43-BED1-1B76BF167FB2}" type="presOf" srcId="{F22EBB75-AE2C-4787-A8E7-5A7FE1754645}" destId="{8C5954EC-81AF-6B48-A684-86E06CD89CA7}" srcOrd="0" destOrd="0" presId="urn:microsoft.com/office/officeart/2005/8/layout/hierarchy1"/>
    <dgm:cxn modelId="{92AE4E5F-3CCE-4B9B-91F9-3DDF62E97C89}" srcId="{18CBE0A8-F3DB-4702-8416-A8832AA35846}" destId="{F22EBB75-AE2C-4787-A8E7-5A7FE1754645}" srcOrd="1" destOrd="0" parTransId="{89F21823-E82E-440C-8F88-B1346E5D3C47}" sibTransId="{0EA5199C-6E56-4AC5-AD34-05AD867B3736}"/>
    <dgm:cxn modelId="{96D53BA0-EE1C-467C-AE52-92C3FFD075DF}" srcId="{18CBE0A8-F3DB-4702-8416-A8832AA35846}" destId="{E1AEF8F8-6D01-44EB-A867-6BD308D4A98F}" srcOrd="0" destOrd="0" parTransId="{C93B97B9-35EA-431E-8B4C-271E7CC104D4}" sibTransId="{483D80CF-0CC5-49F6-874E-02E1F955BA17}"/>
    <dgm:cxn modelId="{B53ED6A9-CB85-F543-A056-E5C352EB8D40}" type="presParOf" srcId="{840FEC52-169C-4742-8B75-796DDA3553FE}" destId="{50E703A9-7CB7-E644-B38C-5C50585E4A9A}" srcOrd="0" destOrd="0" presId="urn:microsoft.com/office/officeart/2005/8/layout/hierarchy1"/>
    <dgm:cxn modelId="{A1E57A0C-FBED-AD49-9CA4-3C01FEDEDA24}" type="presParOf" srcId="{50E703A9-7CB7-E644-B38C-5C50585E4A9A}" destId="{1D1FEE6E-CBA5-6940-B5F6-D6DD37075CEA}" srcOrd="0" destOrd="0" presId="urn:microsoft.com/office/officeart/2005/8/layout/hierarchy1"/>
    <dgm:cxn modelId="{15379764-9119-DE44-B265-0E791EFC3434}" type="presParOf" srcId="{1D1FEE6E-CBA5-6940-B5F6-D6DD37075CEA}" destId="{4B780F82-C8DD-7245-8619-FD4396B2772F}" srcOrd="0" destOrd="0" presId="urn:microsoft.com/office/officeart/2005/8/layout/hierarchy1"/>
    <dgm:cxn modelId="{8D6461CE-B648-C947-BC12-CF2AB5B606C4}" type="presParOf" srcId="{1D1FEE6E-CBA5-6940-B5F6-D6DD37075CEA}" destId="{A7A0BF94-6167-8C4E-B51C-0C821D16119E}" srcOrd="1" destOrd="0" presId="urn:microsoft.com/office/officeart/2005/8/layout/hierarchy1"/>
    <dgm:cxn modelId="{4B516DD3-D7EE-854D-A2B2-9CB553721E47}" type="presParOf" srcId="{50E703A9-7CB7-E644-B38C-5C50585E4A9A}" destId="{23FE4B80-DEB7-8642-99B3-03B14FC097BD}" srcOrd="1" destOrd="0" presId="urn:microsoft.com/office/officeart/2005/8/layout/hierarchy1"/>
    <dgm:cxn modelId="{CA68152F-4A09-D54A-BBB5-959CCF94B194}" type="presParOf" srcId="{840FEC52-169C-4742-8B75-796DDA3553FE}" destId="{EBA1B19F-00B0-CC4D-BDCB-CB99EA714C33}" srcOrd="1" destOrd="0" presId="urn:microsoft.com/office/officeart/2005/8/layout/hierarchy1"/>
    <dgm:cxn modelId="{D7D07987-DBCF-B543-9D68-53EC72126711}" type="presParOf" srcId="{EBA1B19F-00B0-CC4D-BDCB-CB99EA714C33}" destId="{6799D04F-2C8E-7543-AA7A-612C6161B9A5}" srcOrd="0" destOrd="0" presId="urn:microsoft.com/office/officeart/2005/8/layout/hierarchy1"/>
    <dgm:cxn modelId="{E6BA879A-B8A3-3145-BB4F-627A6DC96007}" type="presParOf" srcId="{6799D04F-2C8E-7543-AA7A-612C6161B9A5}" destId="{92A52AA8-66D6-7846-BFBF-029DCFB59A02}" srcOrd="0" destOrd="0" presId="urn:microsoft.com/office/officeart/2005/8/layout/hierarchy1"/>
    <dgm:cxn modelId="{E47D0EB6-E3EC-674D-8846-A4A854F278B1}" type="presParOf" srcId="{6799D04F-2C8E-7543-AA7A-612C6161B9A5}" destId="{8C5954EC-81AF-6B48-A684-86E06CD89CA7}" srcOrd="1" destOrd="0" presId="urn:microsoft.com/office/officeart/2005/8/layout/hierarchy1"/>
    <dgm:cxn modelId="{4B1EE871-A3C9-1F48-A7D4-05CB5505FE60}" type="presParOf" srcId="{EBA1B19F-00B0-CC4D-BDCB-CB99EA714C33}" destId="{51DA46D0-9446-DB47-9FC6-A3CAA8AC39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B4840E-B54F-8141-8819-45EAB6EE4CD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AC55C-AF39-A741-B579-CBA408951961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dirty="0"/>
        </a:p>
      </dgm:t>
    </dgm:pt>
    <dgm:pt modelId="{68AF0CDD-AA9E-1248-AFDB-56D8A4AE7FD5}" type="parTrans" cxnId="{927FAEFC-43FC-6E43-A944-73420D2B5ADE}">
      <dgm:prSet/>
      <dgm:spPr/>
      <dgm:t>
        <a:bodyPr/>
        <a:lstStyle/>
        <a:p>
          <a:endParaRPr lang="en-US"/>
        </a:p>
      </dgm:t>
    </dgm:pt>
    <dgm:pt modelId="{08A54FAF-79AD-FD4C-AE32-1AB47851403B}" type="sibTrans" cxnId="{927FAEFC-43FC-6E43-A944-73420D2B5ADE}">
      <dgm:prSet/>
      <dgm:spPr/>
      <dgm:t>
        <a:bodyPr/>
        <a:lstStyle/>
        <a:p>
          <a:endParaRPr lang="en-US"/>
        </a:p>
      </dgm:t>
    </dgm:pt>
    <dgm:pt modelId="{0994DA2B-443F-D842-938D-3D4130ABC645}">
      <dgm:prSet phldrT="[Text]"/>
      <dgm:spPr/>
      <dgm:t>
        <a:bodyPr/>
        <a:lstStyle/>
        <a:p>
          <a:r>
            <a:rPr lang="en-US" dirty="0"/>
            <a:t>2. Fast geometry optimization and rank resulting conformers </a:t>
          </a:r>
        </a:p>
      </dgm:t>
    </dgm:pt>
    <dgm:pt modelId="{1C811AB4-AA87-3D4E-BE14-1DB1C2262DBE}" type="parTrans" cxnId="{97504341-8064-9945-BF86-FDC23906098D}">
      <dgm:prSet/>
      <dgm:spPr/>
      <dgm:t>
        <a:bodyPr/>
        <a:lstStyle/>
        <a:p>
          <a:endParaRPr lang="en-US"/>
        </a:p>
      </dgm:t>
    </dgm:pt>
    <dgm:pt modelId="{835D7094-1161-694E-9C55-D8664CEB341D}" type="sibTrans" cxnId="{97504341-8064-9945-BF86-FDC23906098D}">
      <dgm:prSet/>
      <dgm:spPr/>
      <dgm:t>
        <a:bodyPr/>
        <a:lstStyle/>
        <a:p>
          <a:endParaRPr lang="en-US"/>
        </a:p>
      </dgm:t>
    </dgm:pt>
    <dgm:pt modelId="{BD5676B0-1351-2E45-8146-8B4EA4DFE833}">
      <dgm:prSet phldrT="[Text]"/>
      <dgm:spPr/>
      <dgm:t>
        <a:bodyPr/>
        <a:lstStyle/>
        <a:p>
          <a:r>
            <a:rPr lang="en-US" dirty="0"/>
            <a:t>3. Remove duplicates, select subset and reoptimize to refine ranking</a:t>
          </a:r>
        </a:p>
      </dgm:t>
    </dgm:pt>
    <dgm:pt modelId="{2B6757AD-EEC4-9D44-91E1-6EAC42A022B8}" type="parTrans" cxnId="{98BB55D8-E555-9648-803C-B3BB41BF1ED7}">
      <dgm:prSet/>
      <dgm:spPr/>
      <dgm:t>
        <a:bodyPr/>
        <a:lstStyle/>
        <a:p>
          <a:endParaRPr lang="en-US"/>
        </a:p>
      </dgm:t>
    </dgm:pt>
    <dgm:pt modelId="{D74AE374-FFCB-F644-9B18-2EB852F3AC60}" type="sibTrans" cxnId="{98BB55D8-E555-9648-803C-B3BB41BF1ED7}">
      <dgm:prSet/>
      <dgm:spPr/>
      <dgm:t>
        <a:bodyPr/>
        <a:lstStyle/>
        <a:p>
          <a:endParaRPr lang="en-US"/>
        </a:p>
      </dgm:t>
    </dgm:pt>
    <dgm:pt modelId="{CE682203-CA0F-3945-B30D-851A78D7C11B}" type="pres">
      <dgm:prSet presAssocID="{E3B4840E-B54F-8141-8819-45EAB6EE4CD6}" presName="outerComposite" presStyleCnt="0">
        <dgm:presLayoutVars>
          <dgm:chMax val="5"/>
          <dgm:dir/>
          <dgm:resizeHandles val="exact"/>
        </dgm:presLayoutVars>
      </dgm:prSet>
      <dgm:spPr/>
    </dgm:pt>
    <dgm:pt modelId="{09E597EE-6705-284E-A406-AA4416790083}" type="pres">
      <dgm:prSet presAssocID="{E3B4840E-B54F-8141-8819-45EAB6EE4CD6}" presName="dummyMaxCanvas" presStyleCnt="0">
        <dgm:presLayoutVars/>
      </dgm:prSet>
      <dgm:spPr/>
    </dgm:pt>
    <dgm:pt modelId="{BB81B00D-0795-694D-8DC0-2DEBCA28D693}" type="pres">
      <dgm:prSet presAssocID="{E3B4840E-B54F-8141-8819-45EAB6EE4CD6}" presName="ThreeNodes_1" presStyleLbl="node1" presStyleIdx="0" presStyleCnt="3">
        <dgm:presLayoutVars>
          <dgm:bulletEnabled val="1"/>
        </dgm:presLayoutVars>
      </dgm:prSet>
      <dgm:spPr/>
    </dgm:pt>
    <dgm:pt modelId="{51025280-ED3A-A24D-997E-8DE160A4F59E}" type="pres">
      <dgm:prSet presAssocID="{E3B4840E-B54F-8141-8819-45EAB6EE4CD6}" presName="ThreeNodes_2" presStyleLbl="node1" presStyleIdx="1" presStyleCnt="3">
        <dgm:presLayoutVars>
          <dgm:bulletEnabled val="1"/>
        </dgm:presLayoutVars>
      </dgm:prSet>
      <dgm:spPr/>
    </dgm:pt>
    <dgm:pt modelId="{CF7177E1-7E99-F54A-BCD8-03FC0CD966A3}" type="pres">
      <dgm:prSet presAssocID="{E3B4840E-B54F-8141-8819-45EAB6EE4CD6}" presName="ThreeNodes_3" presStyleLbl="node1" presStyleIdx="2" presStyleCnt="3">
        <dgm:presLayoutVars>
          <dgm:bulletEnabled val="1"/>
        </dgm:presLayoutVars>
      </dgm:prSet>
      <dgm:spPr/>
    </dgm:pt>
    <dgm:pt modelId="{73894D10-631C-0E4B-8989-FF2D18B351F2}" type="pres">
      <dgm:prSet presAssocID="{E3B4840E-B54F-8141-8819-45EAB6EE4CD6}" presName="ThreeConn_1-2" presStyleLbl="fgAccFollowNode1" presStyleIdx="0" presStyleCnt="2">
        <dgm:presLayoutVars>
          <dgm:bulletEnabled val="1"/>
        </dgm:presLayoutVars>
      </dgm:prSet>
      <dgm:spPr/>
    </dgm:pt>
    <dgm:pt modelId="{AEE33AF8-F105-994A-A59D-7BBA2753C489}" type="pres">
      <dgm:prSet presAssocID="{E3B4840E-B54F-8141-8819-45EAB6EE4CD6}" presName="ThreeConn_2-3" presStyleLbl="fgAccFollowNode1" presStyleIdx="1" presStyleCnt="2">
        <dgm:presLayoutVars>
          <dgm:bulletEnabled val="1"/>
        </dgm:presLayoutVars>
      </dgm:prSet>
      <dgm:spPr/>
    </dgm:pt>
    <dgm:pt modelId="{DE908CB5-8597-D844-99AA-219435DB4FFE}" type="pres">
      <dgm:prSet presAssocID="{E3B4840E-B54F-8141-8819-45EAB6EE4CD6}" presName="ThreeNodes_1_text" presStyleLbl="node1" presStyleIdx="2" presStyleCnt="3">
        <dgm:presLayoutVars>
          <dgm:bulletEnabled val="1"/>
        </dgm:presLayoutVars>
      </dgm:prSet>
      <dgm:spPr/>
    </dgm:pt>
    <dgm:pt modelId="{9DC67859-AAD6-7B4D-8A9E-21F152C03849}" type="pres">
      <dgm:prSet presAssocID="{E3B4840E-B54F-8141-8819-45EAB6EE4CD6}" presName="ThreeNodes_2_text" presStyleLbl="node1" presStyleIdx="2" presStyleCnt="3">
        <dgm:presLayoutVars>
          <dgm:bulletEnabled val="1"/>
        </dgm:presLayoutVars>
      </dgm:prSet>
      <dgm:spPr/>
    </dgm:pt>
    <dgm:pt modelId="{3DBB4AA6-BC9F-5741-B88B-F9D5798F56B1}" type="pres">
      <dgm:prSet presAssocID="{E3B4840E-B54F-8141-8819-45EAB6EE4CD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20D426-D7C1-B749-9C4B-151C1548657C}" type="presOf" srcId="{0994DA2B-443F-D842-938D-3D4130ABC645}" destId="{9DC67859-AAD6-7B4D-8A9E-21F152C03849}" srcOrd="1" destOrd="0" presId="urn:microsoft.com/office/officeart/2005/8/layout/vProcess5"/>
    <dgm:cxn modelId="{70636C2D-2AEB-3C4A-9FB8-45F7EEE5BC25}" type="presOf" srcId="{835D7094-1161-694E-9C55-D8664CEB341D}" destId="{AEE33AF8-F105-994A-A59D-7BBA2753C489}" srcOrd="0" destOrd="0" presId="urn:microsoft.com/office/officeart/2005/8/layout/vProcess5"/>
    <dgm:cxn modelId="{97504341-8064-9945-BF86-FDC23906098D}" srcId="{E3B4840E-B54F-8141-8819-45EAB6EE4CD6}" destId="{0994DA2B-443F-D842-938D-3D4130ABC645}" srcOrd="1" destOrd="0" parTransId="{1C811AB4-AA87-3D4E-BE14-1DB1C2262DBE}" sibTransId="{835D7094-1161-694E-9C55-D8664CEB341D}"/>
    <dgm:cxn modelId="{65CC5951-672C-3145-A3FE-86B7EC30E7CE}" type="presOf" srcId="{0994DA2B-443F-D842-938D-3D4130ABC645}" destId="{51025280-ED3A-A24D-997E-8DE160A4F59E}" srcOrd="0" destOrd="0" presId="urn:microsoft.com/office/officeart/2005/8/layout/vProcess5"/>
    <dgm:cxn modelId="{11D5EE57-B951-B440-8CEF-99DE018B6DE4}" type="presOf" srcId="{BD5676B0-1351-2E45-8146-8B4EA4DFE833}" destId="{3DBB4AA6-BC9F-5741-B88B-F9D5798F56B1}" srcOrd="1" destOrd="0" presId="urn:microsoft.com/office/officeart/2005/8/layout/vProcess5"/>
    <dgm:cxn modelId="{E3586C5D-F1D8-B141-A642-20FE784A2D9C}" type="presOf" srcId="{08A54FAF-79AD-FD4C-AE32-1AB47851403B}" destId="{73894D10-631C-0E4B-8989-FF2D18B351F2}" srcOrd="0" destOrd="0" presId="urn:microsoft.com/office/officeart/2005/8/layout/vProcess5"/>
    <dgm:cxn modelId="{B5C2FE5E-FBF5-3648-89F4-3444E01E1055}" type="presOf" srcId="{BD5676B0-1351-2E45-8146-8B4EA4DFE833}" destId="{CF7177E1-7E99-F54A-BCD8-03FC0CD966A3}" srcOrd="0" destOrd="0" presId="urn:microsoft.com/office/officeart/2005/8/layout/vProcess5"/>
    <dgm:cxn modelId="{DB58EECA-3888-1046-94B3-8B46822D5A12}" type="presOf" srcId="{E3B4840E-B54F-8141-8819-45EAB6EE4CD6}" destId="{CE682203-CA0F-3945-B30D-851A78D7C11B}" srcOrd="0" destOrd="0" presId="urn:microsoft.com/office/officeart/2005/8/layout/vProcess5"/>
    <dgm:cxn modelId="{98BB55D8-E555-9648-803C-B3BB41BF1ED7}" srcId="{E3B4840E-B54F-8141-8819-45EAB6EE4CD6}" destId="{BD5676B0-1351-2E45-8146-8B4EA4DFE833}" srcOrd="2" destOrd="0" parTransId="{2B6757AD-EEC4-9D44-91E1-6EAC42A022B8}" sibTransId="{D74AE374-FFCB-F644-9B18-2EB852F3AC60}"/>
    <dgm:cxn modelId="{4EB132DF-CF4E-FB4E-8986-9CCD4B1C80AF}" type="presOf" srcId="{431AC55C-AF39-A741-B579-CBA408951961}" destId="{BB81B00D-0795-694D-8DC0-2DEBCA28D693}" srcOrd="0" destOrd="0" presId="urn:microsoft.com/office/officeart/2005/8/layout/vProcess5"/>
    <dgm:cxn modelId="{CBEDD5F9-6EDC-3247-8BF3-2B1E2AA251F6}" type="presOf" srcId="{431AC55C-AF39-A741-B579-CBA408951961}" destId="{DE908CB5-8597-D844-99AA-219435DB4FFE}" srcOrd="1" destOrd="0" presId="urn:microsoft.com/office/officeart/2005/8/layout/vProcess5"/>
    <dgm:cxn modelId="{927FAEFC-43FC-6E43-A944-73420D2B5ADE}" srcId="{E3B4840E-B54F-8141-8819-45EAB6EE4CD6}" destId="{431AC55C-AF39-A741-B579-CBA408951961}" srcOrd="0" destOrd="0" parTransId="{68AF0CDD-AA9E-1248-AFDB-56D8A4AE7FD5}" sibTransId="{08A54FAF-79AD-FD4C-AE32-1AB47851403B}"/>
    <dgm:cxn modelId="{75A53BEC-F24F-C848-AA2E-C732D3010EA0}" type="presParOf" srcId="{CE682203-CA0F-3945-B30D-851A78D7C11B}" destId="{09E597EE-6705-284E-A406-AA4416790083}" srcOrd="0" destOrd="0" presId="urn:microsoft.com/office/officeart/2005/8/layout/vProcess5"/>
    <dgm:cxn modelId="{1EFB1577-2676-5940-A0E5-95A299F6A441}" type="presParOf" srcId="{CE682203-CA0F-3945-B30D-851A78D7C11B}" destId="{BB81B00D-0795-694D-8DC0-2DEBCA28D693}" srcOrd="1" destOrd="0" presId="urn:microsoft.com/office/officeart/2005/8/layout/vProcess5"/>
    <dgm:cxn modelId="{2C4833B0-8C58-5C46-857A-B682A2D84B11}" type="presParOf" srcId="{CE682203-CA0F-3945-B30D-851A78D7C11B}" destId="{51025280-ED3A-A24D-997E-8DE160A4F59E}" srcOrd="2" destOrd="0" presId="urn:microsoft.com/office/officeart/2005/8/layout/vProcess5"/>
    <dgm:cxn modelId="{051C955B-DD1B-AA45-9E96-E01B22514C11}" type="presParOf" srcId="{CE682203-CA0F-3945-B30D-851A78D7C11B}" destId="{CF7177E1-7E99-F54A-BCD8-03FC0CD966A3}" srcOrd="3" destOrd="0" presId="urn:microsoft.com/office/officeart/2005/8/layout/vProcess5"/>
    <dgm:cxn modelId="{E22C3FF1-AC44-0045-889C-EBE620540DEB}" type="presParOf" srcId="{CE682203-CA0F-3945-B30D-851A78D7C11B}" destId="{73894D10-631C-0E4B-8989-FF2D18B351F2}" srcOrd="4" destOrd="0" presId="urn:microsoft.com/office/officeart/2005/8/layout/vProcess5"/>
    <dgm:cxn modelId="{24ADF188-153A-8745-80D3-1D782FBCFF54}" type="presParOf" srcId="{CE682203-CA0F-3945-B30D-851A78D7C11B}" destId="{AEE33AF8-F105-994A-A59D-7BBA2753C489}" srcOrd="5" destOrd="0" presId="urn:microsoft.com/office/officeart/2005/8/layout/vProcess5"/>
    <dgm:cxn modelId="{69185F06-DC15-A641-9400-BBE4EA788495}" type="presParOf" srcId="{CE682203-CA0F-3945-B30D-851A78D7C11B}" destId="{DE908CB5-8597-D844-99AA-219435DB4FFE}" srcOrd="6" destOrd="0" presId="urn:microsoft.com/office/officeart/2005/8/layout/vProcess5"/>
    <dgm:cxn modelId="{3E4542F0-88A7-214D-AC85-F0EF7AB87E72}" type="presParOf" srcId="{CE682203-CA0F-3945-B30D-851A78D7C11B}" destId="{9DC67859-AAD6-7B4D-8A9E-21F152C03849}" srcOrd="7" destOrd="0" presId="urn:microsoft.com/office/officeart/2005/8/layout/vProcess5"/>
    <dgm:cxn modelId="{76612DE0-22E1-EB4D-B8F6-1105BF03F0AD}" type="presParOf" srcId="{CE682203-CA0F-3945-B30D-851A78D7C11B}" destId="{3DBB4AA6-BC9F-5741-B88B-F9D5798F56B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80F82-C8DD-7245-8619-FD4396B2772F}">
      <dsp:nvSpPr>
        <dsp:cNvPr id="0" name=""/>
        <dsp:cNvSpPr/>
      </dsp:nvSpPr>
      <dsp:spPr>
        <a:xfrm>
          <a:off x="830" y="36909"/>
          <a:ext cx="2916659" cy="18520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0BF94-6167-8C4E-B51C-0C821D16119E}">
      <dsp:nvSpPr>
        <dsp:cNvPr id="0" name=""/>
        <dsp:cNvSpPr/>
      </dsp:nvSpPr>
      <dsp:spPr>
        <a:xfrm>
          <a:off x="324904" y="344779"/>
          <a:ext cx="2916659" cy="185207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Geometry versus Conformer</a:t>
          </a:r>
        </a:p>
      </dsp:txBody>
      <dsp:txXfrm>
        <a:off x="379150" y="399025"/>
        <a:ext cx="2808167" cy="1743586"/>
      </dsp:txXfrm>
    </dsp:sp>
    <dsp:sp modelId="{92A52AA8-66D6-7846-BFBF-029DCFB59A02}">
      <dsp:nvSpPr>
        <dsp:cNvPr id="0" name=""/>
        <dsp:cNvSpPr/>
      </dsp:nvSpPr>
      <dsp:spPr>
        <a:xfrm>
          <a:off x="3565636" y="36909"/>
          <a:ext cx="2916659" cy="18520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5954EC-81AF-6B48-A684-86E06CD89CA7}">
      <dsp:nvSpPr>
        <dsp:cNvPr id="0" name=""/>
        <dsp:cNvSpPr/>
      </dsp:nvSpPr>
      <dsp:spPr>
        <a:xfrm>
          <a:off x="3889709" y="344779"/>
          <a:ext cx="2916659" cy="185207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Stochastic </a:t>
          </a:r>
        </a:p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versus </a:t>
          </a:r>
        </a:p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300" kern="1200" dirty="0"/>
            <a:t>Systematic</a:t>
          </a:r>
        </a:p>
      </dsp:txBody>
      <dsp:txXfrm>
        <a:off x="3943955" y="399025"/>
        <a:ext cx="2808167" cy="1743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1B00D-0795-694D-8DC0-2DEBCA28D693}">
      <dsp:nvSpPr>
        <dsp:cNvPr id="0" name=""/>
        <dsp:cNvSpPr/>
      </dsp:nvSpPr>
      <dsp:spPr>
        <a:xfrm>
          <a:off x="0" y="0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sz="1900" kern="1200" dirty="0"/>
        </a:p>
      </dsp:txBody>
      <dsp:txXfrm>
        <a:off x="21593" y="21593"/>
        <a:ext cx="8650088" cy="694051"/>
      </dsp:txXfrm>
    </dsp:sp>
    <dsp:sp modelId="{51025280-ED3A-A24D-997E-8DE160A4F59E}">
      <dsp:nvSpPr>
        <dsp:cNvPr id="0" name=""/>
        <dsp:cNvSpPr/>
      </dsp:nvSpPr>
      <dsp:spPr>
        <a:xfrm>
          <a:off x="833437" y="86010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Fast geometry optimization and rank resulting conformers </a:t>
          </a:r>
        </a:p>
      </dsp:txBody>
      <dsp:txXfrm>
        <a:off x="855030" y="881702"/>
        <a:ext cx="8089797" cy="694051"/>
      </dsp:txXfrm>
    </dsp:sp>
    <dsp:sp modelId="{CF7177E1-7E99-F54A-BCD8-03FC0CD966A3}">
      <dsp:nvSpPr>
        <dsp:cNvPr id="0" name=""/>
        <dsp:cNvSpPr/>
      </dsp:nvSpPr>
      <dsp:spPr>
        <a:xfrm>
          <a:off x="1666874" y="172021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Remove duplicates, select subset and reoptimize to refine ranking</a:t>
          </a:r>
        </a:p>
      </dsp:txBody>
      <dsp:txXfrm>
        <a:off x="1688467" y="1741812"/>
        <a:ext cx="8089797" cy="694051"/>
      </dsp:txXfrm>
    </dsp:sp>
    <dsp:sp modelId="{73894D10-631C-0E4B-8989-FF2D18B351F2}">
      <dsp:nvSpPr>
        <dsp:cNvPr id="0" name=""/>
        <dsp:cNvSpPr/>
      </dsp:nvSpPr>
      <dsp:spPr>
        <a:xfrm>
          <a:off x="8966420" y="559071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74241" y="559071"/>
        <a:ext cx="263562" cy="360601"/>
      </dsp:txXfrm>
    </dsp:sp>
    <dsp:sp modelId="{AEE33AF8-F105-994A-A59D-7BBA2753C489}">
      <dsp:nvSpPr>
        <dsp:cNvPr id="0" name=""/>
        <dsp:cNvSpPr/>
      </dsp:nvSpPr>
      <dsp:spPr>
        <a:xfrm>
          <a:off x="9799858" y="1414266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07679" y="1414266"/>
        <a:ext cx="263562" cy="360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are in perpetual motion (because absolute 0 in Kelvin is theoretical).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33C7-90B7-F44A-8EAA-4F7C16DF62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Potential energy surface: describes the relationship between molecular geometry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Conformational analysis is one of the central topics in computational chemistry.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stochastic: random variable or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89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en-US" b="0" i="0" u="none" strike="noStrike" dirty="0">
                <a:solidFill>
                  <a:srgbClr val="EEEEEE"/>
                </a:solidFill>
                <a:effectLst/>
                <a:latin typeface="inherit"/>
              </a:rPr>
              <a:t>Heuristic: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EEEEE"/>
                </a:solidFill>
                <a:effectLst/>
                <a:latin typeface="inherit"/>
              </a:rPr>
              <a:t>Of or relating to a usually speculative formulation serving as a guide in the investigation or solution of a problem.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EEEEE"/>
                </a:solidFill>
                <a:effectLst/>
                <a:latin typeface="inherit"/>
              </a:rPr>
              <a:t>Of or constituting an educational method in which learning takes place through discoveries that result from investigations made by the student. 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EEEEE"/>
                </a:solidFill>
                <a:effectLst/>
                <a:latin typeface="inherit"/>
              </a:rPr>
              <a:t>Relating to or using a problem-solving technique in which the most appropriate solution of several found by alternative methods is selected at successive stages of a program for use in the next step of the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06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72517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ECB765-7BBD-2040-9A59-D9DE2F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875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958136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D92E12-CC2D-E44C-83BD-6C0F6B46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16F904-E28C-A544-80DA-F1F65DCE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6321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01950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C524F-C046-C34A-888F-BCB451E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4613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E9D2BA7-9BD1-5545-AC3E-6EBDFE77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9703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5B35C8-BB8F-1047-89A2-C98DCB1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8652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A040-7E2D-D54D-9C17-2B5EF68AC9E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55E418-1D92-6949-9C5D-1F1C1F43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34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5EC1E5-9EC1-7E4F-97BC-501927B9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21884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DE88EE1-94B2-044F-9AA4-BD99C7F7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85801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9888" y="6207464"/>
            <a:ext cx="880872" cy="501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C1985-6BE5-434E-AC16-BB553EC5C857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F45E4A8-050F-D04F-8011-4F09A9C7D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7" r:id="rId10"/>
    <p:sldLayoutId id="214748366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11" name="Computer Assisted Synthesis -…"/>
          <p:cNvSpPr txBox="1"/>
          <p:nvPr/>
        </p:nvSpPr>
        <p:spPr>
          <a:xfrm>
            <a:off x="902343" y="1314363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CREST and Conformational Searching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902343" y="2527279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Heidi Klem – June 17,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902343" y="1996631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CAML 2024 Jaca, Spain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33984" y="451104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6B97-28E9-EC49-88CD-60429D841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6000"/>
          </a:blip>
          <a:srcRect l="13638" t="13742" r="17543" b="16874"/>
          <a:stretch/>
        </p:blipFill>
        <p:spPr>
          <a:xfrm>
            <a:off x="8380251" y="222825"/>
            <a:ext cx="2656050" cy="2523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6DBEB-0DD8-9C4C-9EEF-D0A07461BC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7468" y="2608032"/>
            <a:ext cx="3581747" cy="2011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512835-D1C8-E844-B0EF-F0C50014BDDF}"/>
              </a:ext>
            </a:extLst>
          </p:cNvPr>
          <p:cNvSpPr/>
          <p:nvPr/>
        </p:nvSpPr>
        <p:spPr>
          <a:xfrm>
            <a:off x="325065" y="5543637"/>
            <a:ext cx="6298157" cy="1131079"/>
          </a:xfrm>
          <a:prstGeom prst="rect">
            <a:avLst/>
          </a:prstGeom>
          <a:solidFill>
            <a:schemeClr val="bg1">
              <a:alpha val="55102"/>
            </a:schemeClr>
          </a:solidFill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National Institute of Standards and Technology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Thermodynamics Research Center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Boulder, Colorado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11B-70BF-7E4D-87B2-729002F2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C451-4BF3-2B4A-AD3B-C774D2451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1"/>
            <a:ext cx="10515600" cy="3107449"/>
          </a:xfrm>
        </p:spPr>
        <p:txBody>
          <a:bodyPr/>
          <a:lstStyle/>
          <a:p>
            <a:r>
              <a:rPr lang="en-US" sz="2000" dirty="0"/>
              <a:t>Goal is to identify lowest energy conformers that represent the experimentally relevant conformational ensemble with automated heuristics</a:t>
            </a:r>
          </a:p>
          <a:p>
            <a:r>
              <a:rPr lang="en-US" sz="2000" dirty="0"/>
              <a:t>Better suited for small molecules ( &lt; 100 atoms) often involving iterative procedures</a:t>
            </a:r>
          </a:p>
          <a:p>
            <a:r>
              <a:rPr lang="en-US" sz="2000" dirty="0"/>
              <a:t>Calculations performed on minimized conformers and results are Boltzmann averaged</a:t>
            </a:r>
          </a:p>
          <a:p>
            <a:r>
              <a:rPr lang="en-US" sz="2000" dirty="0"/>
              <a:t>Depending on the size of the molecule, it might be possible to figure out all possible conformers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0804-88C6-4440-9B29-6662A465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9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8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419A-1688-CE4F-820E-D1C9EE09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Conformational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711-0CB4-524F-A46D-207C8D40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285578"/>
          </a:xfrm>
        </p:spPr>
        <p:txBody>
          <a:bodyPr/>
          <a:lstStyle/>
          <a:p>
            <a:r>
              <a:rPr lang="en-US" dirty="0"/>
              <a:t>Can be computationally demanding depending on the accuracy you seek</a:t>
            </a:r>
          </a:p>
          <a:p>
            <a:r>
              <a:rPr lang="en-US" dirty="0"/>
              <a:t>Intelligently designed workflows, often involving multiple optimization rounds, can reduce the computational demand</a:t>
            </a:r>
          </a:p>
          <a:p>
            <a:r>
              <a:rPr lang="en-US" dirty="0"/>
              <a:t>Automation can promote reproducibility and reduce headaches!</a:t>
            </a:r>
          </a:p>
          <a:p>
            <a:r>
              <a:rPr lang="en-US" dirty="0"/>
              <a:t>A VERY general workflow might look like: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057773-FBE1-0F48-A810-EEC34012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32058"/>
              </p:ext>
            </p:extLst>
          </p:nvPr>
        </p:nvGraphicFramePr>
        <p:xfrm>
          <a:off x="539750" y="3365782"/>
          <a:ext cx="11112500" cy="2457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AAF3F8B-F7FD-9B48-8810-14E0B021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80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9F3B-437F-7743-AE35-E4DF44BC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Gets-the-job-done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DD9F-C458-0543-984B-700B8194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4838278"/>
          </a:xfrm>
        </p:spPr>
        <p:txBody>
          <a:bodyPr/>
          <a:lstStyle/>
          <a:p>
            <a:r>
              <a:rPr lang="en-US" dirty="0"/>
              <a:t>ANI-1</a:t>
            </a:r>
          </a:p>
          <a:p>
            <a:pPr lvl="1"/>
            <a:r>
              <a:rPr lang="en-US" dirty="0"/>
              <a:t>Accurate </a:t>
            </a:r>
            <a:r>
              <a:rPr lang="en-US" dirty="0" err="1"/>
              <a:t>NeurAl</a:t>
            </a:r>
            <a:r>
              <a:rPr lang="en-US" dirty="0"/>
              <a:t> network engine for Molecular Energies</a:t>
            </a:r>
          </a:p>
          <a:p>
            <a:pPr lvl="1"/>
            <a:r>
              <a:rPr lang="en-US" dirty="0"/>
              <a:t>Deep neural network train on QM DFT calcs</a:t>
            </a:r>
          </a:p>
          <a:p>
            <a:pPr lvl="1"/>
            <a:r>
              <a:rPr lang="en-US" dirty="0"/>
              <a:t>Applies only to HCNO atoms</a:t>
            </a:r>
          </a:p>
          <a:p>
            <a:r>
              <a:rPr lang="en-US" dirty="0"/>
              <a:t>GAFF</a:t>
            </a:r>
          </a:p>
          <a:p>
            <a:pPr lvl="1"/>
            <a:r>
              <a:rPr lang="en-US" dirty="0"/>
              <a:t>General AMBER force-field</a:t>
            </a:r>
          </a:p>
          <a:p>
            <a:pPr lvl="1"/>
            <a:r>
              <a:rPr lang="en-US" dirty="0"/>
              <a:t>Parameterized for small organic molecules</a:t>
            </a:r>
          </a:p>
          <a:p>
            <a:r>
              <a:rPr lang="en-US" dirty="0"/>
              <a:t>GFN-FF</a:t>
            </a:r>
          </a:p>
          <a:p>
            <a:pPr lvl="1"/>
            <a:r>
              <a:rPr lang="en-US" dirty="0"/>
              <a:t>Generic polarizable force-field of the GFN family of methods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GFN2-xTB</a:t>
            </a:r>
          </a:p>
          <a:p>
            <a:pPr lvl="1"/>
            <a:r>
              <a:rPr lang="en-US" dirty="0"/>
              <a:t>Geometries, Vibrational Frequencies, and Noncovalent interactions</a:t>
            </a:r>
          </a:p>
          <a:p>
            <a:pPr lvl="1"/>
            <a:r>
              <a:rPr lang="en-US" dirty="0" err="1"/>
              <a:t>eXtensions</a:t>
            </a:r>
            <a:r>
              <a:rPr lang="en-US" dirty="0"/>
              <a:t> in the AO basis set using density functional Tight Binding methods (tight-binding DFT)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GP3?!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DB3E46-7084-3C46-820C-8D7A2A47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431CB-CD8F-0045-89D8-C31723C3D5BE}"/>
              </a:ext>
            </a:extLst>
          </p:cNvPr>
          <p:cNvSpPr txBox="1"/>
          <p:nvPr/>
        </p:nvSpPr>
        <p:spPr>
          <a:xfrm>
            <a:off x="6999272" y="1143000"/>
            <a:ext cx="4371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Smith, J. S.,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Isayev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O.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Roitberg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A. E. ANI-1: an extensible neural network potential with DFT accuracy at force field computational cost.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Chem. Sci.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8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3192–3203 (2017).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6BDDC-184E-3341-87EA-35CC4F5C9CD5}"/>
              </a:ext>
            </a:extLst>
          </p:cNvPr>
          <p:cNvSpPr txBox="1"/>
          <p:nvPr/>
        </p:nvSpPr>
        <p:spPr>
          <a:xfrm>
            <a:off x="5812972" y="2312909"/>
            <a:ext cx="5436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Sprenger, K. G., Jaeger, V. W.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Pfaendtner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J. The General AMBER Force Field (GAFF) Can Accurately Predict Thermodynamic and Transport Properties of Many Ionic Liquids.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Phys. Chem. B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119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5882–5895 (2015).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B69F0-D1D2-B648-8567-6F7D35D894FD}"/>
              </a:ext>
            </a:extLst>
          </p:cNvPr>
          <p:cNvSpPr txBox="1"/>
          <p:nvPr/>
        </p:nvSpPr>
        <p:spPr>
          <a:xfrm>
            <a:off x="7098211" y="3295861"/>
            <a:ext cx="417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Spicher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S. &amp; Grimme, S. Robust Atomistic Modeling of Materials, Organometallic, and Biochemical Systems.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Angew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 Chem Int Ed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59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15665–15673 (2020).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01D14-7606-9845-B7F2-DF9AAC5E8411}"/>
              </a:ext>
            </a:extLst>
          </p:cNvPr>
          <p:cNvSpPr txBox="1"/>
          <p:nvPr/>
        </p:nvSpPr>
        <p:spPr>
          <a:xfrm>
            <a:off x="5688874" y="5174941"/>
            <a:ext cx="6100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Bannwarth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C., Ehlert, S. &amp; Grimme, S. GFN2-xTB—An Accurate and Broadly Parametrized Self-Consistent Tight-Binding Quantum Chemical Method with Multipole Electrostatics and Density-Dependent Dispersion Contributions.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Chem. Theory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Comput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15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1652–1671 (2019).</a:t>
            </a:r>
          </a:p>
        </p:txBody>
      </p:sp>
    </p:spTree>
    <p:extLst>
      <p:ext uri="{BB962C8B-B14F-4D97-AF65-F5344CB8AC3E}">
        <p14:creationId xmlns:p14="http://schemas.microsoft.com/office/powerpoint/2010/main" val="355271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DA39-0825-AD44-8A01-33D0B445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B2CD-9EC4-8F45-A708-05274730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Conformer-Rotamer Ensemble Sampling Tool</a:t>
            </a:r>
          </a:p>
          <a:p>
            <a:r>
              <a:rPr lang="en-US" dirty="0"/>
              <a:t>For energy calculations and geometry optimizations, CREST uses either force field or semiempirical methods.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F4F3EF3-7D42-8742-8A23-2E8DDD94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78A4-0AAA-7D4F-9CEC-BB40F04F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25" y="1893715"/>
            <a:ext cx="5175149" cy="2160625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98737C2-403D-8F4C-A5CE-F9A01C3B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P., Bohle, F. &amp; Grimme, S. Automated exploration of the low-energy chemical space with fast quantum chemical methods. </a:t>
            </a:r>
            <a:r>
              <a:rPr lang="en-US" sz="900" i="1" dirty="0">
                <a:effectLst/>
              </a:rPr>
              <a:t>Physical Chemistry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22</a:t>
            </a:r>
            <a:r>
              <a:rPr lang="en-US" sz="900" dirty="0">
                <a:effectLst/>
              </a:rPr>
              <a:t>, 7169–7192 (2020).</a:t>
            </a:r>
          </a:p>
          <a:p>
            <a:endParaRPr lang="en-US" dirty="0">
              <a:effectLst/>
            </a:endParaRPr>
          </a:p>
        </p:txBody>
      </p:sp>
      <p:pic>
        <p:nvPicPr>
          <p:cNvPr id="11" name="Picture 10" descr="A diagram of a molecular structure&#10;&#10;Description automatically generated">
            <a:extLst>
              <a:ext uri="{FF2B5EF4-FFF2-40B4-BE49-F238E27FC236}">
                <a16:creationId xmlns:a16="http://schemas.microsoft.com/office/drawing/2014/main" id="{36955C56-88B5-2A41-95F9-A22B1B09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254" y="4113736"/>
            <a:ext cx="5120299" cy="1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A1A7-F123-6443-BBAC-C759AD0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iMTD-GC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F606B-2FE9-9947-BF22-408A76F4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6" y="810607"/>
            <a:ext cx="6495588" cy="540838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AA583D0-B880-C844-A657-D375DD9C37BA}"/>
              </a:ext>
            </a:extLst>
          </p:cNvPr>
          <p:cNvSpPr txBox="1">
            <a:spLocks/>
          </p:cNvSpPr>
          <p:nvPr/>
        </p:nvSpPr>
        <p:spPr>
          <a:xfrm>
            <a:off x="838201" y="1035051"/>
            <a:ext cx="4060729" cy="509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10419F"/>
              </a:buClr>
              <a:buSzPct val="85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400" dirty="0"/>
              <a:t>But first- let’s open up a </a:t>
            </a:r>
            <a:r>
              <a:rPr lang="en-US" sz="1400" dirty="0" err="1"/>
              <a:t>Jupyter</a:t>
            </a:r>
            <a:r>
              <a:rPr lang="en-US" sz="1400" dirty="0"/>
              <a:t> Notebook and get a calculation running, then we will talk about the procedure as it runs.</a:t>
            </a:r>
          </a:p>
          <a:p>
            <a:r>
              <a:rPr lang="en-US" sz="1400" dirty="0"/>
              <a:t>Parallel runs to vary parameters in the bias potential</a:t>
            </a:r>
          </a:p>
          <a:p>
            <a:r>
              <a:rPr lang="en-US" sz="1400" dirty="0"/>
              <a:t>MTDs are well-suited to cross high-barriers, at the cost of missing some small-barrier changes</a:t>
            </a:r>
          </a:p>
          <a:p>
            <a:r>
              <a:rPr lang="en-US" sz="1400" dirty="0"/>
              <a:t>MD runs are performed at two different temperatures on usually the lowest 4 confs found so far, to target rotamer sampling</a:t>
            </a:r>
          </a:p>
          <a:p>
            <a:r>
              <a:rPr lang="en-US" sz="1400" dirty="0"/>
              <a:t>Rotamer sampling is augmented by use of a GC algorithm to introduce “mutations” </a:t>
            </a:r>
          </a:p>
          <a:p>
            <a:r>
              <a:rPr lang="en-US" sz="1400" dirty="0"/>
              <a:t>The confs generated at each stage are reoptimized using the Approximate Normal Coordinate </a:t>
            </a:r>
            <a:r>
              <a:rPr lang="en-US" sz="1400" dirty="0" err="1"/>
              <a:t>OPTimizer</a:t>
            </a:r>
            <a:r>
              <a:rPr lang="en-US" sz="1400" dirty="0"/>
              <a:t> (ANCOPT) algorithm and if at any point a new lowest energy conf is found the process is restarted.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90AF7F7-D785-8840-B195-E3E739C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EA064E6-D2DC-7042-8C93-FE6CA881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375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6C1A-1E30-184D-8A87-A4C0AB12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and non-covalent complexes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5D30-3004-734B-963E-83F27DB0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374478"/>
          </a:xfrm>
        </p:spPr>
        <p:txBody>
          <a:bodyPr/>
          <a:lstStyle/>
          <a:p>
            <a:r>
              <a:rPr lang="en-US" dirty="0"/>
              <a:t>An ellipsoidal potential can be used to encapsulate the studied complex and avoid problems due to the </a:t>
            </a:r>
            <a:r>
              <a:rPr lang="en-US" dirty="0" err="1"/>
              <a:t>metadynamics</a:t>
            </a:r>
            <a:r>
              <a:rPr lang="en-US" dirty="0"/>
              <a:t> bias in non-covalent complexes</a:t>
            </a:r>
          </a:p>
          <a:p>
            <a:r>
              <a:rPr lang="en-US" dirty="0"/>
              <a:t>As opposed to previous program versions, CREST 3 implements the complete freezing of atoms in all </a:t>
            </a:r>
            <a:r>
              <a:rPr lang="en-US" dirty="0" err="1"/>
              <a:t>metadynamics</a:t>
            </a:r>
            <a:r>
              <a:rPr lang="en-US" dirty="0"/>
              <a:t> simulations and geometry optimizations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2458-A4A0-E847-9BA3-E74D749B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59572-548B-484B-8A49-824143C0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8" y="3373447"/>
            <a:ext cx="6585482" cy="239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C8CF5-012A-0A40-83E6-3D1ED444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2710633"/>
            <a:ext cx="3810000" cy="305492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7C7BC2-9D59-2B44-B5C1-C9154F3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BD0C44E4-0B37-644A-8690-7BDE4DDEEF4A}"/>
              </a:ext>
            </a:extLst>
          </p:cNvPr>
          <p:cNvSpPr txBox="1">
            <a:spLocks/>
          </p:cNvSpPr>
          <p:nvPr/>
        </p:nvSpPr>
        <p:spPr>
          <a:xfrm>
            <a:off x="838201" y="6356357"/>
            <a:ext cx="11057466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P., Bohle, F. &amp; Grimme, S. Automated exploration of the low-energy chemical space with fast quantum chemical methods. </a:t>
            </a:r>
            <a:r>
              <a:rPr lang="en-US" sz="900" i="1" dirty="0"/>
              <a:t>Physical Chemistry Chemical Physics</a:t>
            </a:r>
            <a:r>
              <a:rPr lang="en-US" sz="900" dirty="0"/>
              <a:t> </a:t>
            </a:r>
            <a:r>
              <a:rPr lang="en-US" sz="900" b="1" dirty="0"/>
              <a:t>22</a:t>
            </a:r>
            <a:r>
              <a:rPr lang="en-US" sz="900" dirty="0"/>
              <a:t>, 7169–7192 (2020).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C559-B0D2-1C4B-89D6-49CF6FA3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7607-FBB3-6F4A-9DA8-CAD0A792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6819900" cy="237447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GFN2-xTB</a:t>
            </a:r>
          </a:p>
          <a:p>
            <a:pPr lvl="1"/>
            <a:r>
              <a:rPr lang="en-US" sz="1800" dirty="0"/>
              <a:t>Conformational energies are more accurate than HF-S(QM), and less accurate than composite DFT methods</a:t>
            </a:r>
          </a:p>
          <a:p>
            <a:pPr lvl="1"/>
            <a:r>
              <a:rPr lang="en-US" sz="1800" dirty="0"/>
              <a:t>Much faster, and perform well in correctly ordering the conformers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4E7C0-BCAA-0E47-877C-459EF4CC1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References: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424AC-675A-C24B-A5E9-A5741669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32" y="2063961"/>
            <a:ext cx="3113167" cy="368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6781-553B-D04F-9803-C91406AE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91168"/>
            <a:ext cx="3363311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A7B91-2F56-F341-9C80-8D375C32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499" y="3534897"/>
            <a:ext cx="4340725" cy="163862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25D23ED-82F3-7341-95A5-73C7AB67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836AF3B-25D2-8A4F-A534-A4EE965D94CC}"/>
              </a:ext>
            </a:extLst>
          </p:cNvPr>
          <p:cNvSpPr txBox="1">
            <a:spLocks/>
          </p:cNvSpPr>
          <p:nvPr/>
        </p:nvSpPr>
        <p:spPr>
          <a:xfrm>
            <a:off x="838201" y="6356357"/>
            <a:ext cx="11057466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 </a:t>
            </a:r>
            <a:r>
              <a:rPr lang="en-US" sz="900" i="1" dirty="0"/>
              <a:t>et al.</a:t>
            </a:r>
            <a:r>
              <a:rPr lang="en-US" sz="900" dirty="0"/>
              <a:t> CREST—A program for the exploration of low-energy molecular chemical space. </a:t>
            </a:r>
            <a:r>
              <a:rPr lang="en-US" sz="900" i="1" dirty="0"/>
              <a:t>The Journal of Chemical Physics</a:t>
            </a:r>
            <a:r>
              <a:rPr lang="en-US" sz="900" dirty="0"/>
              <a:t> </a:t>
            </a:r>
            <a:r>
              <a:rPr lang="en-US" sz="900" b="1" dirty="0"/>
              <a:t>160</a:t>
            </a:r>
            <a:r>
              <a:rPr lang="en-US" sz="900" dirty="0"/>
              <a:t>, 114110 (2024).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88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9C31-B5AA-6649-986B-8CBE3DAC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 ecosystem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8991BB-BFAC-0F43-866B-90F681D6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80" y="1071154"/>
            <a:ext cx="7054092" cy="5066878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82AFF7-81DA-F54D-BB9F-544882CD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47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A012-5C95-F146-A4F8-0A855D55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and improved features in CREST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9842-16D5-364C-9C77-D9D3607B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1"/>
            <a:ext cx="5727700" cy="3656089"/>
          </a:xfrm>
        </p:spPr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metadynamics</a:t>
            </a:r>
            <a:r>
              <a:rPr lang="en-US" dirty="0"/>
              <a:t>–static </a:t>
            </a:r>
            <a:r>
              <a:rPr lang="en-US" dirty="0" err="1"/>
              <a:t>metadynamics</a:t>
            </a:r>
            <a:r>
              <a:rPr lang="en-US" dirty="0"/>
              <a:t> (iMTD-</a:t>
            </a:r>
            <a:r>
              <a:rPr lang="en-US" dirty="0" err="1"/>
              <a:t>sMTD</a:t>
            </a:r>
            <a:r>
              <a:rPr lang="en-US" dirty="0"/>
              <a:t>) workflow used to calculate the configurational entropy.</a:t>
            </a:r>
          </a:p>
          <a:p>
            <a:r>
              <a:rPr lang="en-US" dirty="0"/>
              <a:t>TOML based configuration files instead of just command line (significantly improves interoperability).</a:t>
            </a:r>
          </a:p>
          <a:p>
            <a:r>
              <a:rPr lang="en-US" dirty="0"/>
              <a:t>Stand alone single-point energy/gradient evaluation and geometry optimization available with --</a:t>
            </a:r>
            <a:r>
              <a:rPr lang="en-US" dirty="0" err="1"/>
              <a:t>sp</a:t>
            </a:r>
            <a:r>
              <a:rPr lang="en-US" dirty="0"/>
              <a:t> or --opt flag</a:t>
            </a:r>
          </a:p>
          <a:p>
            <a:r>
              <a:rPr lang="en-US" dirty="0"/>
              <a:t>QM/MM support</a:t>
            </a: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44E936-AD45-F542-B6C2-D810EE3C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12" y="968162"/>
            <a:ext cx="5064974" cy="4178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575AB-2DF2-3B45-B7BC-CEFC0FF1B26B}"/>
              </a:ext>
            </a:extLst>
          </p:cNvPr>
          <p:cNvSpPr txBox="1"/>
          <p:nvPr/>
        </p:nvSpPr>
        <p:spPr>
          <a:xfrm>
            <a:off x="9537700" y="876722"/>
            <a:ext cx="181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Can someone please write an entropy related script called </a:t>
            </a:r>
            <a:r>
              <a:rPr lang="en-US" sz="1200" dirty="0" err="1">
                <a:latin typeface="Avenir Book" panose="02000503020000020003" pitchFamily="2" charset="0"/>
              </a:rPr>
              <a:t>entro.py</a:t>
            </a:r>
            <a:r>
              <a:rPr lang="en-US" sz="12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FFE1F8-F71F-5E4B-9651-CDD6C1E3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06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51F-207D-5148-9D0A-A03B8D40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DAF9-1576-BA49-B839-89C802FA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730" y="1013516"/>
            <a:ext cx="8410303" cy="4446757"/>
          </a:xfrm>
        </p:spPr>
        <p:txBody>
          <a:bodyPr/>
          <a:lstStyle/>
          <a:p>
            <a:r>
              <a:rPr lang="en-US" dirty="0"/>
              <a:t>Is the lowest energy conformer sufficient? How can you support that? Experimental data is our friend, but remember what assumptions go into out modeling. </a:t>
            </a:r>
          </a:p>
          <a:p>
            <a:r>
              <a:rPr lang="en-US" dirty="0"/>
              <a:t>What assumptions are being made? If you are truncating the system for ease of calculation, is the resulting conformational space adequately similar? Constraints! </a:t>
            </a:r>
          </a:p>
          <a:p>
            <a:r>
              <a:rPr lang="en-US" dirty="0"/>
              <a:t>There is no one-size-fits-all solution, unfortunately.  (show web-plot from 2024 CREST paper comparing different approaches in different benchmarking sets.</a:t>
            </a:r>
          </a:p>
          <a:p>
            <a:r>
              <a:rPr lang="en-US" dirty="0"/>
              <a:t>Similar to transition state (TS) searches, conformational searches are an art.</a:t>
            </a:r>
          </a:p>
          <a:p>
            <a:r>
              <a:rPr lang="en-US" dirty="0"/>
              <a:t>CREST is broadly applicable: very approachable for new students, highly adaptable for more complex situations, interoperable/modular, open-source and going-strong, but it is not the complete solution! </a:t>
            </a:r>
          </a:p>
          <a:p>
            <a:r>
              <a:rPr lang="en-US" dirty="0"/>
              <a:t>Starting structure bias</a:t>
            </a:r>
          </a:p>
          <a:p>
            <a:pPr marL="0" indent="0" algn="ctr">
              <a:buNone/>
            </a:pPr>
            <a:r>
              <a:rPr lang="en-US" sz="2800" dirty="0"/>
              <a:t>Anyone have a fun/ugly/cool/ conformational analysis related research story to share?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306FC97-B5F5-F44A-8C60-A8B65CF2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86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Avenir Book" panose="02000503020000020003" pitchFamily="2" charset="0"/>
              </a:rPr>
              <a:t>Core Computational Chemistry Methods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BB4925-B71A-274C-AB8C-82F6F2269DA9}"/>
              </a:ext>
            </a:extLst>
          </p:cNvPr>
          <p:cNvSpPr txBox="1">
            <a:spLocks/>
          </p:cNvSpPr>
          <p:nvPr/>
        </p:nvSpPr>
        <p:spPr>
          <a:xfrm>
            <a:off x="838200" y="2055446"/>
            <a:ext cx="2633472" cy="2452913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C9700-FFCF-6C4A-A6E8-1258C968FBF7}"/>
              </a:ext>
            </a:extLst>
          </p:cNvPr>
          <p:cNvSpPr txBox="1">
            <a:spLocks/>
          </p:cNvSpPr>
          <p:nvPr/>
        </p:nvSpPr>
        <p:spPr>
          <a:xfrm>
            <a:off x="481950" y="1550050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mechanics</a:t>
            </a:r>
          </a:p>
          <a:p>
            <a:r>
              <a:rPr lang="en-US" dirty="0"/>
              <a:t>Computationally inexpensive</a:t>
            </a:r>
          </a:p>
          <a:p>
            <a:r>
              <a:rPr lang="en-US" dirty="0"/>
              <a:t>Parameterized force fields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736DE3-5CEB-AE45-9B5B-74DE007E1C97}"/>
              </a:ext>
            </a:extLst>
          </p:cNvPr>
          <p:cNvSpPr txBox="1">
            <a:spLocks/>
          </p:cNvSpPr>
          <p:nvPr/>
        </p:nvSpPr>
        <p:spPr>
          <a:xfrm>
            <a:off x="3352922" y="1550049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Parameterized with empirical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84DE6B-1C7F-BA42-90FD-6FF28C83AB4E}"/>
              </a:ext>
            </a:extLst>
          </p:cNvPr>
          <p:cNvSpPr txBox="1">
            <a:spLocks/>
          </p:cNvSpPr>
          <p:nvPr/>
        </p:nvSpPr>
        <p:spPr>
          <a:xfrm>
            <a:off x="6223894" y="1550048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Electron density rather than wavefunction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8A3A4-A31C-A445-B637-D00BCDEA7F13}"/>
              </a:ext>
            </a:extLst>
          </p:cNvPr>
          <p:cNvSpPr txBox="1">
            <a:spLocks/>
          </p:cNvSpPr>
          <p:nvPr/>
        </p:nvSpPr>
        <p:spPr>
          <a:xfrm>
            <a:off x="9094866" y="1550047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</a:t>
            </a:r>
          </a:p>
          <a:p>
            <a:r>
              <a:rPr lang="en-US" sz="1600" dirty="0"/>
              <a:t>Schrödinger equation</a:t>
            </a:r>
          </a:p>
          <a:p>
            <a:r>
              <a:rPr lang="en-US" sz="1600" dirty="0"/>
              <a:t>Approximations 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4E0E5-A1D2-BA44-958F-96B068481C96}"/>
              </a:ext>
            </a:extLst>
          </p:cNvPr>
          <p:cNvSpPr txBox="1"/>
          <p:nvPr/>
        </p:nvSpPr>
        <p:spPr>
          <a:xfrm>
            <a:off x="600700" y="1292414"/>
            <a:ext cx="2351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Molecular Mechanics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F4059-D637-3746-BE66-C0A5F2F47235}"/>
              </a:ext>
            </a:extLst>
          </p:cNvPr>
          <p:cNvSpPr txBox="1"/>
          <p:nvPr/>
        </p:nvSpPr>
        <p:spPr>
          <a:xfrm>
            <a:off x="3852767" y="1292414"/>
            <a:ext cx="1633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Semiempirical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EB7D6-820B-2E42-AE85-838E93001CC8}"/>
              </a:ext>
            </a:extLst>
          </p:cNvPr>
          <p:cNvSpPr txBox="1"/>
          <p:nvPr/>
        </p:nvSpPr>
        <p:spPr>
          <a:xfrm>
            <a:off x="6444392" y="1098540"/>
            <a:ext cx="21467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Density Functional </a:t>
            </a:r>
          </a:p>
          <a:p>
            <a:pPr algn="ctr"/>
            <a:r>
              <a:rPr lang="en-US" dirty="0"/>
              <a:t>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03699-0FF0-8442-8C74-754CF6AB5E42}"/>
              </a:ext>
            </a:extLst>
          </p:cNvPr>
          <p:cNvSpPr txBox="1"/>
          <p:nvPr/>
        </p:nvSpPr>
        <p:spPr>
          <a:xfrm>
            <a:off x="9815210" y="136214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 Initio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A6A54-DB2C-1D4E-8A8E-AFBEF9511CA0}"/>
              </a:ext>
            </a:extLst>
          </p:cNvPr>
          <p:cNvSpPr txBox="1"/>
          <p:nvPr/>
        </p:nvSpPr>
        <p:spPr>
          <a:xfrm>
            <a:off x="838200" y="4828856"/>
            <a:ext cx="8713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1998 Nobel Prize in Chemistry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John </a:t>
            </a:r>
            <a:r>
              <a:rPr lang="en-US" sz="1200" dirty="0" err="1">
                <a:latin typeface="Avenir Book" panose="02000503020000020003" pitchFamily="2" charset="0"/>
              </a:rPr>
              <a:t>Pople</a:t>
            </a:r>
            <a:r>
              <a:rPr lang="en-US" sz="1200" dirty="0">
                <a:latin typeface="Avenir Book" panose="02000503020000020003" pitchFamily="2" charset="0"/>
              </a:rPr>
              <a:t> “for his development of computational methods in quantum chemistry”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Walter Kohn “for his development of the density functional theory”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2013 Nobel Prize in Chemistry</a:t>
            </a:r>
          </a:p>
          <a:p>
            <a:r>
              <a:rPr lang="en-US" sz="1200" dirty="0">
                <a:latin typeface="Avenir Book" panose="02000503020000020003" pitchFamily="2" charset="0"/>
              </a:rPr>
              <a:t>Martin Karplus, Michael Levitt, and </a:t>
            </a:r>
            <a:r>
              <a:rPr lang="en-US" sz="1200" dirty="0" err="1">
                <a:latin typeface="Avenir Book" panose="02000503020000020003" pitchFamily="2" charset="0"/>
              </a:rPr>
              <a:t>Arieh</a:t>
            </a:r>
            <a:r>
              <a:rPr lang="en-US" sz="1200" dirty="0">
                <a:latin typeface="Avenir Book" panose="02000503020000020003" pitchFamily="2" charset="0"/>
              </a:rPr>
              <a:t> </a:t>
            </a:r>
            <a:r>
              <a:rPr lang="en-US" sz="1200" dirty="0" err="1">
                <a:latin typeface="Avenir Book" panose="02000503020000020003" pitchFamily="2" charset="0"/>
              </a:rPr>
              <a:t>Warshel</a:t>
            </a:r>
            <a:r>
              <a:rPr lang="en-US" sz="1200" dirty="0">
                <a:latin typeface="Avenir Book" panose="02000503020000020003" pitchFamily="2" charset="0"/>
              </a:rPr>
              <a:t> “for the development of multiscale models for complex chemical systems”</a:t>
            </a:r>
          </a:p>
        </p:txBody>
      </p: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c4" descr="movie_c4">
            <a:hlinkClick r:id="" action="ppaction://media"/>
            <a:extLst>
              <a:ext uri="{FF2B5EF4-FFF2-40B4-BE49-F238E27FC236}">
                <a16:creationId xmlns:a16="http://schemas.microsoft.com/office/drawing/2014/main" id="{C1A40D01-EE9D-FDFF-34FF-90552BFF9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731" t="16484" r="14426" b="20723"/>
          <a:stretch/>
        </p:blipFill>
        <p:spPr>
          <a:xfrm>
            <a:off x="3414046" y="1404516"/>
            <a:ext cx="5363142" cy="468396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F920E-043B-9EAD-328C-CE8A606336CB}"/>
              </a:ext>
            </a:extLst>
          </p:cNvPr>
          <p:cNvSpPr txBox="1"/>
          <p:nvPr/>
        </p:nvSpPr>
        <p:spPr>
          <a:xfrm>
            <a:off x="3326814" y="226516"/>
            <a:ext cx="5537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“Everything that living things do can be understood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terms of the jiggling and wiggling of atoms”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Richard Feynman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B3FAD-ABE7-0723-DC81-3761BC3838F9}"/>
              </a:ext>
            </a:extLst>
          </p:cNvPr>
          <p:cNvSpPr txBox="1"/>
          <p:nvPr/>
        </p:nvSpPr>
        <p:spPr>
          <a:xfrm>
            <a:off x="3461523" y="5349820"/>
            <a:ext cx="2900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Snapshots from a 105 µs trajectory</a:t>
            </a:r>
          </a:p>
          <a:p>
            <a:r>
              <a:rPr lang="en-US" sz="1400" dirty="0"/>
              <a:t>Chicken </a:t>
            </a:r>
            <a:r>
              <a:rPr lang="en-US" sz="1400" dirty="0" err="1"/>
              <a:t>villin</a:t>
            </a:r>
            <a:r>
              <a:rPr lang="en-US" sz="1400" dirty="0"/>
              <a:t> heapiece-35 (HP35)</a:t>
            </a:r>
          </a:p>
          <a:p>
            <a:r>
              <a:rPr lang="en-US" sz="1400" dirty="0"/>
              <a:t>Simulation by </a:t>
            </a:r>
            <a:r>
              <a:rPr lang="en-US" sz="1400" dirty="0" err="1"/>
              <a:t>D.E.Shaw</a:t>
            </a:r>
            <a:r>
              <a:rPr lang="en-US" sz="1400" dirty="0"/>
              <a:t> Research  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934A0FF-AE2F-CB4D-90EE-39C81BB4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9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592CBC-AFC4-9C4D-8499-0EFF8247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Motions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AEC97-3048-7B4C-9071-ED7469A2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0515600" cy="501643"/>
          </a:xfrm>
        </p:spPr>
        <p:txBody>
          <a:bodyPr/>
          <a:lstStyle/>
          <a:p>
            <a:r>
              <a:rPr lang="en-US" dirty="0">
                <a:effectLst/>
              </a:rPr>
              <a:t>Klem, H., McCullagh, M. &amp; Paton, R. S. Modeling Catalysis in Allosteric Enzymes: Capturing Conformational Consequences. </a:t>
            </a:r>
            <a:r>
              <a:rPr lang="en-US" i="1" dirty="0">
                <a:effectLst/>
              </a:rPr>
              <a:t>Top </a:t>
            </a:r>
            <a:r>
              <a:rPr lang="en-US" i="1" dirty="0" err="1">
                <a:effectLst/>
              </a:rPr>
              <a:t>Catal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65</a:t>
            </a:r>
            <a:r>
              <a:rPr lang="en-US" dirty="0">
                <a:effectLst/>
              </a:rPr>
              <a:t>, 165–186 (2022).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F09D9A0-5E5A-3E46-B4B4-E246D0B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1" y="2128047"/>
            <a:ext cx="6023953" cy="3358354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37D7967B-3C61-FA4B-A460-0D7DDF08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1" y="2392003"/>
            <a:ext cx="4092076" cy="2862478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DE0A2-A030-EB41-8CAF-6735E87A4B3B}"/>
              </a:ext>
            </a:extLst>
          </p:cNvPr>
          <p:cNvSpPr txBox="1"/>
          <p:nvPr/>
        </p:nvSpPr>
        <p:spPr>
          <a:xfrm>
            <a:off x="530724" y="1145956"/>
            <a:ext cx="4816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en-US" sz="1800" b="0" strike="noStrike" spc="-1" dirty="0">
                <a:solidFill>
                  <a:srgbClr val="000000"/>
                </a:solidFill>
                <a:latin typeface="Avenir Book" panose="02000503020000020003" pitchFamily="2" charset="0"/>
              </a:rPr>
              <a:t>ultiple populations of conformations, intermediates, and transition states can exist.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5ECDE-B96D-C842-9B4F-75E69FC63C75}"/>
              </a:ext>
            </a:extLst>
          </p:cNvPr>
          <p:cNvSpPr txBox="1"/>
          <p:nvPr/>
        </p:nvSpPr>
        <p:spPr>
          <a:xfrm>
            <a:off x="6722357" y="1145955"/>
            <a:ext cx="3926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Consider macroscopic/bulk 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vs. microscopic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58DAC2D-5445-904D-99A8-51859D1F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19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F217C70-76BD-9B40-9C46-A01479A8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1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A0AF-7C84-DD4F-8D32-FB4BCB6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Clarifying terminology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31D014D-E943-F946-84D9-F6CF23FD5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099508"/>
              </p:ext>
            </p:extLst>
          </p:nvPr>
        </p:nvGraphicFramePr>
        <p:xfrm>
          <a:off x="2603500" y="1958264"/>
          <a:ext cx="6807200" cy="2233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2225F6E-0497-D147-B03E-2952DD19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38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963-1A9D-AF42-9634-71517C3F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ECC8-FE44-A74B-AE3F-CE76B52D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1"/>
            <a:ext cx="10515600" cy="3434021"/>
          </a:xfrm>
        </p:spPr>
        <p:txBody>
          <a:bodyPr/>
          <a:lstStyle/>
          <a:p>
            <a:r>
              <a:rPr lang="en-US" sz="2000" dirty="0"/>
              <a:t>Molecular dynamics (time evolution of atomic positions) to explore conformational landscape </a:t>
            </a:r>
          </a:p>
          <a:p>
            <a:r>
              <a:rPr lang="en-US" sz="2000" dirty="0"/>
              <a:t>Goal is to sufficiently sample phase space to directly obtain the Boltzmann weighted conformational ensemble </a:t>
            </a:r>
          </a:p>
          <a:p>
            <a:r>
              <a:rPr lang="en-US" sz="2000" dirty="0"/>
              <a:t>Represent geometric distributions that represent the experimentally relevant conformational ensemble</a:t>
            </a:r>
          </a:p>
          <a:p>
            <a:r>
              <a:rPr lang="en-US" sz="2000" dirty="0"/>
              <a:t>Applications to large molecules (well beyond 500 atoms)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353FE89-2106-E94E-8530-7FB04617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23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C5E9-91B0-9F45-9E45-26628652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protein 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DCBE-8C47-6946-98E2-00DCB106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clustering can be used to identify and quantify stable conformations</a:t>
            </a:r>
          </a:p>
          <a:p>
            <a:r>
              <a:rPr lang="en-US" dirty="0"/>
              <a:t>The resulting discretized trajectory data can be used with Markov State Modeling to recover the equilibrium properties of a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B3064-33D0-3244-82C1-36ADFBAE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115696" cy="501643"/>
          </a:xfrm>
        </p:spPr>
        <p:txBody>
          <a:bodyPr/>
          <a:lstStyle/>
          <a:p>
            <a:pPr algn="just"/>
            <a:r>
              <a:rPr lang="en-US" dirty="0">
                <a:effectLst/>
              </a:rPr>
              <a:t>Klem, H., Hocky, G. M. &amp; McCullagh, M. Size-and-Shape Space Gaussian Mixture Models for Structural Clustering of Molecular Dynamics Trajectories. </a:t>
            </a:r>
            <a:r>
              <a:rPr lang="en-US" i="1" dirty="0">
                <a:effectLst/>
              </a:rPr>
              <a:t>J. Chem. Theory </a:t>
            </a:r>
            <a:r>
              <a:rPr lang="en-US" i="1" dirty="0" err="1">
                <a:effectLst/>
              </a:rPr>
              <a:t>Comput</a:t>
            </a:r>
            <a:r>
              <a:rPr lang="en-US" i="1" dirty="0">
                <a:effectLst/>
              </a:rPr>
              <a:t>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18</a:t>
            </a:r>
            <a:r>
              <a:rPr lang="en-US" dirty="0">
                <a:effectLst/>
              </a:rPr>
              <a:t>, 3218–3230 (2022).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4BC2C1-1174-5641-ACDE-12AA1AF6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7" r="6549" b="41662"/>
          <a:stretch/>
        </p:blipFill>
        <p:spPr>
          <a:xfrm>
            <a:off x="1108624" y="2327043"/>
            <a:ext cx="9974751" cy="371831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B6F7DBD-1EFD-404B-A931-5B8A6529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8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How can we do this accurately and efficiently?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F5666-951F-584C-BDF8-AF3A31E3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135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{F4A31376-FE38-DD42-A49C-B55C392EDCA9}tf10001070</Template>
  <TotalTime>3824</TotalTime>
  <Words>1539</Words>
  <Application>Microsoft Macintosh PowerPoint</Application>
  <PresentationFormat>Widescreen</PresentationFormat>
  <Paragraphs>160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Black</vt:lpstr>
      <vt:lpstr>Avenir</vt:lpstr>
      <vt:lpstr>Avenir Book</vt:lpstr>
      <vt:lpstr>Avenir Medium</vt:lpstr>
      <vt:lpstr>Calibri</vt:lpstr>
      <vt:lpstr>Gill Sans</vt:lpstr>
      <vt:lpstr>inherit</vt:lpstr>
      <vt:lpstr>Rockwell Extra Bold</vt:lpstr>
      <vt:lpstr>Wingdings</vt:lpstr>
      <vt:lpstr>Wingdings 2</vt:lpstr>
      <vt:lpstr>Wood Type</vt:lpstr>
      <vt:lpstr>PowerPoint Presentation</vt:lpstr>
      <vt:lpstr>Core Computational Chemistry Methods</vt:lpstr>
      <vt:lpstr>PowerPoint Presentation</vt:lpstr>
      <vt:lpstr>Molecular Motions</vt:lpstr>
      <vt:lpstr>PowerPoint Presentation</vt:lpstr>
      <vt:lpstr>Clarifying terminology</vt:lpstr>
      <vt:lpstr>Stochastic approach</vt:lpstr>
      <vt:lpstr>Example: protein folding</vt:lpstr>
      <vt:lpstr>PowerPoint Presentation</vt:lpstr>
      <vt:lpstr>Systematic approach</vt:lpstr>
      <vt:lpstr>Conformational analysis</vt:lpstr>
      <vt:lpstr>Gets-the-job-done optimization</vt:lpstr>
      <vt:lpstr>CREST</vt:lpstr>
      <vt:lpstr>CREST iMTD-GC workflow</vt:lpstr>
      <vt:lpstr>Constraints and non-covalent complexes</vt:lpstr>
      <vt:lpstr>CREST benchmarking</vt:lpstr>
      <vt:lpstr>CREST ecosystem</vt:lpstr>
      <vt:lpstr>New and improved features in CREST 3.0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Klem,Heidi</dc:creator>
  <cp:lastModifiedBy>Klem,Heidi</cp:lastModifiedBy>
  <cp:revision>36</cp:revision>
  <cp:lastPrinted>2022-04-05T22:36:05Z</cp:lastPrinted>
  <dcterms:created xsi:type="dcterms:W3CDTF">2024-06-14T22:10:40Z</dcterms:created>
  <dcterms:modified xsi:type="dcterms:W3CDTF">2024-06-18T09:57:14Z</dcterms:modified>
</cp:coreProperties>
</file>